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12192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1236" y="4596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47ED1A-68F0-42F9-BE53-3491CDEF32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995312"/>
            <a:ext cx="5143500" cy="4244622"/>
          </a:xfrm>
        </p:spPr>
        <p:txBody>
          <a:bodyPr anchor="b"/>
          <a:lstStyle>
            <a:lvl1pPr algn="ctr">
              <a:defRPr sz="1066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837260D-1661-48C9-B5E6-7494065D1E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4267"/>
            </a:lvl1pPr>
            <a:lvl2pPr marL="812810" indent="0" algn="ctr">
              <a:buNone/>
              <a:defRPr sz="3556"/>
            </a:lvl2pPr>
            <a:lvl3pPr marL="1625620" indent="0" algn="ctr">
              <a:buNone/>
              <a:defRPr sz="3200"/>
            </a:lvl3pPr>
            <a:lvl4pPr marL="2438430" indent="0" algn="ctr">
              <a:buNone/>
              <a:defRPr sz="2844"/>
            </a:lvl4pPr>
            <a:lvl5pPr marL="3251241" indent="0" algn="ctr">
              <a:buNone/>
              <a:defRPr sz="2844"/>
            </a:lvl5pPr>
            <a:lvl6pPr marL="4064051" indent="0" algn="ctr">
              <a:buNone/>
              <a:defRPr sz="2844"/>
            </a:lvl6pPr>
            <a:lvl7pPr marL="4876861" indent="0" algn="ctr">
              <a:buNone/>
              <a:defRPr sz="2844"/>
            </a:lvl7pPr>
            <a:lvl8pPr marL="5689671" indent="0" algn="ctr">
              <a:buNone/>
              <a:defRPr sz="2844"/>
            </a:lvl8pPr>
            <a:lvl9pPr marL="6502481" indent="0" algn="ctr">
              <a:buNone/>
              <a:defRPr sz="2844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025BD1C-41D0-428E-8AE7-239D67DFA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E6A6-FF6B-4A27-8490-F3E659E590DB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7E47BD-6B0F-4F54-9CDB-A81483069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07E1B6E-2288-4A20-BB6F-58DE0E0F0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FCE5-A4F2-4162-B118-D6FD7FC30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472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DAC3432-B9D9-43D5-A91D-303CE243E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0C76F3B-9A27-4442-B17F-3F990276F7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E4CC3C7-0283-4ED9-9EE8-8885FD92C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E6A6-FF6B-4A27-8490-F3E659E590DB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72C9AC1-A3B1-4233-9110-19B293C27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4E0CD55-62B6-4F7C-B5B9-204CD8EFB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FCE5-A4F2-4162-B118-D6FD7FC30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569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1FE155CB-5469-4DC6-A3F8-6F374865F8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649111"/>
            <a:ext cx="1478756" cy="1033215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4C24293-0B0A-445F-AFA4-B998C36947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649111"/>
            <a:ext cx="4350544" cy="1033215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80AC3C1-BDB9-47A8-94D3-F3CF8B1DE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E6A6-FF6B-4A27-8490-F3E659E590DB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15D4CF5-6EF9-43CE-BF89-1A256F429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B42B889-172B-4E51-9262-11AC96FAB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FCE5-A4F2-4162-B118-D6FD7FC30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387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862104-783E-4189-A291-49AB4C380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5E5BB35-5E54-4A68-81F7-339900CA8B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B9F0608-7DDE-4F07-8749-C73BF2BF7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E6A6-FF6B-4A27-8490-F3E659E590DB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ACA4463-1D49-4D01-B24D-715380250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A3ED800-B94A-4695-8370-E865CD8A1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FCE5-A4F2-4162-B118-D6FD7FC30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427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6DC64EA-CE41-4A87-BDF7-E2B5D973B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3039535"/>
            <a:ext cx="5915025" cy="5071532"/>
          </a:xfrm>
        </p:spPr>
        <p:txBody>
          <a:bodyPr anchor="b"/>
          <a:lstStyle>
            <a:lvl1pPr>
              <a:defRPr sz="1066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CC7DA24-68AA-40BE-8004-5C424A618C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8159046"/>
            <a:ext cx="5915025" cy="2666999"/>
          </a:xfrm>
        </p:spPr>
        <p:txBody>
          <a:bodyPr/>
          <a:lstStyle>
            <a:lvl1pPr marL="0" indent="0">
              <a:buNone/>
              <a:defRPr sz="4267">
                <a:solidFill>
                  <a:schemeClr val="tx1">
                    <a:tint val="75000"/>
                  </a:schemeClr>
                </a:solidFill>
              </a:defRPr>
            </a:lvl1pPr>
            <a:lvl2pPr marL="812810" indent="0">
              <a:buNone/>
              <a:defRPr sz="3556">
                <a:solidFill>
                  <a:schemeClr val="tx1">
                    <a:tint val="75000"/>
                  </a:schemeClr>
                </a:solidFill>
              </a:defRPr>
            </a:lvl2pPr>
            <a:lvl3pPr marL="162562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43843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4pPr>
            <a:lvl5pPr marL="325124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5pPr>
            <a:lvl6pPr marL="406405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6pPr>
            <a:lvl7pPr marL="487686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7pPr>
            <a:lvl8pPr marL="568967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8pPr>
            <a:lvl9pPr marL="650248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2E19719-3EB5-4E33-9E05-3CD516D36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E6A6-FF6B-4A27-8490-F3E659E590DB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7130AFE-8AEC-47D7-9685-D1BE511FE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FA0A88C-40F9-4679-A8AD-8BB34AE8F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FCE5-A4F2-4162-B118-D6FD7FC30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137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EB3BC6-DA0F-41B2-BD4E-3C58BA310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6421450-58E4-4D13-A6D3-B5A2EB2AE7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A3514BA-F5B4-42A5-AAE1-E73C1EA76B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B7D1C7D-CAF2-47CD-8273-1A8BD3514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E6A6-FF6B-4A27-8490-F3E659E590DB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530753E-2247-410E-9CD4-69132E3B1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EFCEAD6-91A6-44C2-9726-015E66F34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FCE5-A4F2-4162-B118-D6FD7FC30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82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271A85F-58E6-412B-9F23-0004727F5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49112"/>
            <a:ext cx="5915025" cy="2356556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8CBD950-8800-4635-A7B8-4B51ECCB4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838F61A-C6B2-4D03-BCFF-F25C37D1EF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BF63ECDC-C7D6-42EB-B422-C3A0519100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71F8FF8-8E58-40D8-BD32-2B2B4B8DFC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C9925655-77C3-475F-AD64-1234C42EB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E6A6-FF6B-4A27-8490-F3E659E590DB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27545974-FEDF-4267-A713-B062875D4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5C5AF25D-0A4B-4F42-98D8-9AA6F6C62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FCE5-A4F2-4162-B118-D6FD7FC30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105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5BA26C-BA5B-4DF5-96BE-77A0BC043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ECEDE19-D247-4B4D-8179-A229E3AD5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E6A6-FF6B-4A27-8490-F3E659E590DB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3EDBEE9-615D-4B78-96DC-12F14B7F1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B1D163A-0683-4760-85F1-8884F4498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FCE5-A4F2-4162-B118-D6FD7FC30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860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399DD7A-B88D-40FC-A7E7-984F9C251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E6A6-FF6B-4A27-8490-F3E659E590DB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5E7BCB21-B19B-4458-A6E1-715F1819C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0355286-6DFD-4166-8C94-41E603B99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FCE5-A4F2-4162-B118-D6FD7FC30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974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ED68E6B-6C48-4D74-B125-F4970B643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3" cy="28448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C36BAD8-772E-409F-A99A-748909B0C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755423"/>
            <a:ext cx="3471863" cy="8664222"/>
          </a:xfrm>
        </p:spPr>
        <p:txBody>
          <a:bodyPr/>
          <a:lstStyle>
            <a:lvl1pPr>
              <a:defRPr sz="5689"/>
            </a:lvl1pPr>
            <a:lvl2pPr>
              <a:defRPr sz="4978"/>
            </a:lvl2pPr>
            <a:lvl3pPr>
              <a:defRPr sz="4267"/>
            </a:lvl3pPr>
            <a:lvl4pPr>
              <a:defRPr sz="3556"/>
            </a:lvl4pPr>
            <a:lvl5pPr>
              <a:defRPr sz="3556"/>
            </a:lvl5pPr>
            <a:lvl6pPr>
              <a:defRPr sz="3556"/>
            </a:lvl6pPr>
            <a:lvl7pPr>
              <a:defRPr sz="3556"/>
            </a:lvl7pPr>
            <a:lvl8pPr>
              <a:defRPr sz="3556"/>
            </a:lvl8pPr>
            <a:lvl9pPr>
              <a:defRPr sz="3556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9AFBD1C-1E3F-4FE2-A2C1-DF8281E36F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3" cy="6776156"/>
          </a:xfrm>
        </p:spPr>
        <p:txBody>
          <a:bodyPr/>
          <a:lstStyle>
            <a:lvl1pPr marL="0" indent="0">
              <a:buNone/>
              <a:defRPr sz="2844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E947D9E-4DFE-4C6D-937E-19D7B6793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E6A6-FF6B-4A27-8490-F3E659E590DB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8C8E956-E149-440A-A3D9-1C231CDB3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C8DB255-5021-42BA-B811-1185EB706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FCE5-A4F2-4162-B118-D6FD7FC30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614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E8BFD6E-00B9-4E72-9FB1-25EDE0DA6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3" cy="28448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DC102FBC-C401-44CF-A693-C96F94D572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755423"/>
            <a:ext cx="3471863" cy="8664222"/>
          </a:xfrm>
        </p:spPr>
        <p:txBody>
          <a:bodyPr/>
          <a:lstStyle>
            <a:lvl1pPr marL="0" indent="0">
              <a:buNone/>
              <a:defRPr sz="5689"/>
            </a:lvl1pPr>
            <a:lvl2pPr marL="812810" indent="0">
              <a:buNone/>
              <a:defRPr sz="4978"/>
            </a:lvl2pPr>
            <a:lvl3pPr marL="1625620" indent="0">
              <a:buNone/>
              <a:defRPr sz="4267"/>
            </a:lvl3pPr>
            <a:lvl4pPr marL="2438430" indent="0">
              <a:buNone/>
              <a:defRPr sz="3556"/>
            </a:lvl4pPr>
            <a:lvl5pPr marL="3251241" indent="0">
              <a:buNone/>
              <a:defRPr sz="3556"/>
            </a:lvl5pPr>
            <a:lvl6pPr marL="4064051" indent="0">
              <a:buNone/>
              <a:defRPr sz="3556"/>
            </a:lvl6pPr>
            <a:lvl7pPr marL="4876861" indent="0">
              <a:buNone/>
              <a:defRPr sz="3556"/>
            </a:lvl7pPr>
            <a:lvl8pPr marL="5689671" indent="0">
              <a:buNone/>
              <a:defRPr sz="3556"/>
            </a:lvl8pPr>
            <a:lvl9pPr marL="6502481" indent="0">
              <a:buNone/>
              <a:defRPr sz="3556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3EE840D-78C0-4747-A6BB-FDD32EFAD6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3" cy="6776156"/>
          </a:xfrm>
        </p:spPr>
        <p:txBody>
          <a:bodyPr/>
          <a:lstStyle>
            <a:lvl1pPr marL="0" indent="0">
              <a:buNone/>
              <a:defRPr sz="2844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67EA074-97AE-4015-B9D5-5A7AB0B8E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E6A6-FF6B-4A27-8490-F3E659E590DB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9EE0B8A-A60F-4A48-8F1C-917EF4A40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5DE9ACB-595D-440B-9872-1F1493115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BFCE5-A4F2-4162-B118-D6FD7FC30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104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1FF6CC6-C84F-4BEB-BC3B-496D4DF86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649112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A29ABFD-810B-4A03-8E1A-D494FC2537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B60CD5E-3D43-4EDF-90C8-374A7D1607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11300179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5E6A6-FF6B-4A27-8490-F3E659E590DB}" type="datetimeFigureOut">
              <a:rPr lang="ru-RU" smtClean="0"/>
              <a:t>12.04.2021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93DDB01-AC22-444E-B516-28F9A5A6BA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11300179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6BF6817-D912-43FB-A6DB-8C6C8EB5FE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11300179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BFCE5-A4F2-4162-B118-D6FD7FC306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04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625620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405" indent="-406405" algn="l" defTabSz="1625620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215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2025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483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4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45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326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607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88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81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62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43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24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405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86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67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248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e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Bak.Agrarnyy@tatar.ru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" descr="C:\Users\Библиотека\Desktop\ВСЕ материалы на конкурс и на сайт\логотип колледжа.png">
            <a:extLst>
              <a:ext uri="{FF2B5EF4-FFF2-40B4-BE49-F238E27FC236}">
                <a16:creationId xmlns:a16="http://schemas.microsoft.com/office/drawing/2014/main" xmlns="" id="{A24AC428-95A2-43C0-9872-30836A04B2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8" y="238092"/>
            <a:ext cx="928362" cy="1000132"/>
          </a:xfrm>
          <a:prstGeom prst="rect">
            <a:avLst/>
          </a:prstGeom>
          <a:noFill/>
        </p:spPr>
      </p:pic>
      <p:pic>
        <p:nvPicPr>
          <p:cNvPr id="15" name="Picture 2" descr="C:\Users\Библиотека\Desktop\ВЫПУСК ГАЗЕТЫ\ГАЗЕТА\1280px-Traktor_Bugulma_02.jpg">
            <a:extLst>
              <a:ext uri="{FF2B5EF4-FFF2-40B4-BE49-F238E27FC236}">
                <a16:creationId xmlns:a16="http://schemas.microsoft.com/office/drawing/2014/main" xmlns="" id="{A58A5DF2-C403-4EB6-B836-3D50C0B6DB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64" y="380968"/>
            <a:ext cx="1000132" cy="840948"/>
          </a:xfrm>
          <a:prstGeom prst="rect">
            <a:avLst/>
          </a:prstGeom>
          <a:noFill/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AE6C7112-D59F-45F0-9B85-2B97651E9129}"/>
              </a:ext>
            </a:extLst>
          </p:cNvPr>
          <p:cNvSpPr/>
          <p:nvPr/>
        </p:nvSpPr>
        <p:spPr>
          <a:xfrm>
            <a:off x="1428736" y="537000"/>
            <a:ext cx="41434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 О Р Д З О Н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8D044BAC-F182-47B5-BE9A-57861821138F}"/>
              </a:ext>
            </a:extLst>
          </p:cNvPr>
          <p:cNvSpPr/>
          <p:nvPr/>
        </p:nvSpPr>
        <p:spPr>
          <a:xfrm>
            <a:off x="928670" y="309530"/>
            <a:ext cx="47863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Студенческая газета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 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398E9F34-D96B-424D-9D1B-1A61CFB0D8D4}"/>
              </a:ext>
            </a:extLst>
          </p:cNvPr>
          <p:cNvSpPr/>
          <p:nvPr/>
        </p:nvSpPr>
        <p:spPr>
          <a:xfrm>
            <a:off x="1985921" y="1095348"/>
            <a:ext cx="225093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>
                <a:latin typeface="Times New Roman" pitchFamily="18" charset="0"/>
                <a:ea typeface="Century Schoolbook" pitchFamily="18" charset="0"/>
                <a:cs typeface="Times New Roman" pitchFamily="18" charset="0"/>
              </a:rPr>
              <a:t>выпуск № , ноябрь-декабрь 2020 года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0B7802A2-766A-4E30-969D-87909D9140CE}"/>
              </a:ext>
            </a:extLst>
          </p:cNvPr>
          <p:cNvSpPr txBox="1"/>
          <p:nvPr/>
        </p:nvSpPr>
        <p:spPr>
          <a:xfrm>
            <a:off x="1396888" y="1472356"/>
            <a:ext cx="503250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1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Форум добровольцев «PRO Энергия 2.0»</a:t>
            </a:r>
          </a:p>
          <a:p>
            <a:pPr algn="l" fontAlgn="base"/>
            <a:r>
              <a:rPr lang="ru-RU" sz="1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9 по 11 ноября 2020 года в  студенты Бугульминского аграрного колледжа повысили </a:t>
            </a:r>
            <a:r>
              <a:rPr lang="ru-RU" sz="1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Soft</a:t>
            </a:r>
            <a:r>
              <a:rPr lang="ru-RU" sz="1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skills</a:t>
            </a:r>
            <a:r>
              <a:rPr lang="ru-RU" sz="1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овладели новыми компетенциями. Студенты 1 курса приняли участие в работе форума добровольцев «PRO Энергия 2.0». Основной задачей форума стал  практикум «Социальное проектирование. От идеи до результата. За три образовательных дня участники Форума получили теоретические знания о создании социальных проектов, познакомились с особенностями и правилами защиты социальных проектов, выполнили практическую работу, создав свои первые проекты, а также приобрели опыт их публичной презентации.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95FF56F3-D22F-48F0-ADB4-77B091885B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9591" y="1472356"/>
            <a:ext cx="18290" cy="2938527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7864F3FA-230B-43E8-ACA2-E6C9E4E73F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9591" y="4266397"/>
            <a:ext cx="18290" cy="2938527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693D3749-1BD7-4999-B9E5-8EE911302E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9591" y="7161323"/>
            <a:ext cx="18290" cy="2938527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A37CAE40-E49A-4C81-9D7F-F4E90B743C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895" y="2813118"/>
            <a:ext cx="2095500" cy="138112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F2CEFE40-A9E7-4CBF-91DC-F18C725E1FDC}"/>
              </a:ext>
            </a:extLst>
          </p:cNvPr>
          <p:cNvSpPr txBox="1"/>
          <p:nvPr/>
        </p:nvSpPr>
        <p:spPr>
          <a:xfrm>
            <a:off x="1469888" y="3210554"/>
            <a:ext cx="283199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1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#ВРИТМЕМОЛОДЕЖИ</a:t>
            </a:r>
          </a:p>
          <a:p>
            <a:endParaRPr lang="ru-RU" sz="1000" dirty="0">
              <a:solidFill>
                <a:srgbClr val="35353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00" dirty="0">
                <a:solidFill>
                  <a:srgbClr val="35353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17 ноября в рамках празднования Международного дня студента прошел фестиваль «#ВРИТМЕМОЛОДЕЖИ». Фестиваль стал одной из массовых программ поддержки и развития студенческого творчества. Фестиваль направлен на совершенствование системы поддержки студенческого творчества, развитие механизмов поддержки творческой деятельности в сфере культуры и искусства, в том числе традиционной народной культуры, сохранение и популяризацию культурного наследия народов России. Студент 1 курса </a:t>
            </a:r>
            <a:r>
              <a:rPr lang="ru-RU" sz="1000" b="1" i="1" dirty="0">
                <a:solidFill>
                  <a:srgbClr val="35353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Панфилов Сергей</a:t>
            </a:r>
            <a:r>
              <a:rPr lang="ru-RU" sz="1000" dirty="0">
                <a:solidFill>
                  <a:srgbClr val="35353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занял 1 место в номинации «Голос ОN»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BC67F055-A9DA-4D8C-BDC6-B5FB12930A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894" y="4487826"/>
            <a:ext cx="2095500" cy="138112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FCCC394F-EF0E-4679-9C4C-83F13B3C274F}"/>
              </a:ext>
            </a:extLst>
          </p:cNvPr>
          <p:cNvSpPr txBox="1"/>
          <p:nvPr/>
        </p:nvSpPr>
        <p:spPr>
          <a:xfrm>
            <a:off x="1437881" y="5868951"/>
            <a:ext cx="3429000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000" b="1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Квизе</a:t>
            </a:r>
            <a:r>
              <a:rPr lang="ru-RU" sz="1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знание ПДД</a:t>
            </a:r>
          </a:p>
          <a:p>
            <a:endParaRPr lang="ru-RU" sz="1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 ноября студенты 3 курса приняли участие в </a:t>
            </a:r>
            <a:r>
              <a:rPr lang="ru-RU" sz="1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Квизе</a:t>
            </a:r>
            <a:r>
              <a:rPr lang="ru-RU" sz="1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знание ПДД. В соревнованиях приняли участие 6 команд из  общеобразовательных учреждений города. Студенты с большим интересом участвовали в конкурсе, где смогли проявить свои интеллектуальные и творческие способности. Все команды продемонстрировали высокий уровень знания Правил дорожного движения и творческих способностей. Команда нашего колледжа заняла 1 место. Организаторы уверены, что подобные мероприятия помогают молодежи в игровой форме усвоить необходимые знания и положительно влияют на формирование у них культуры безопасного дорожного движения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0C6412E0-3483-4580-80C2-51294913884D}"/>
              </a:ext>
            </a:extLst>
          </p:cNvPr>
          <p:cNvSpPr txBox="1"/>
          <p:nvPr/>
        </p:nvSpPr>
        <p:spPr>
          <a:xfrm>
            <a:off x="1469888" y="8373460"/>
            <a:ext cx="3429000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ru-RU" sz="1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«Доброволец года - 2020».</a:t>
            </a:r>
          </a:p>
          <a:p>
            <a:pPr algn="l" fontAlgn="base"/>
            <a:endParaRPr lang="ru-RU" sz="10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base"/>
            <a:r>
              <a:rPr lang="ru-RU" sz="1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 декабря 2020 года во Дворце молодежи состоялось торжественное мероприятие, приуроченное к празднованию Дня добровольца (волонтера) в России и подведению итогов муниципального конкурса «Доброволец года - 2020».</a:t>
            </a:r>
          </a:p>
          <a:p>
            <a:pPr algn="l" fontAlgn="base"/>
            <a:r>
              <a:rPr lang="ru-RU" sz="1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Почетные гости праздника: Глава Бугульминского муниципального района Линар Закиров, заместитель Руководителя Исполнительного комитета БМР по социальным вопросам Ольга Плеханова, начальник отдела по делам молодежи, спорту и туризму Ильдар </a:t>
            </a:r>
            <a:r>
              <a:rPr lang="ru-RU" sz="1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Тахиятуллин</a:t>
            </a:r>
            <a:r>
              <a:rPr lang="ru-RU" sz="1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военный комиссар города Бугульмы и Бугульминского района Рафаэль </a:t>
            </a:r>
            <a:r>
              <a:rPr lang="ru-RU" sz="10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Миннетдинов</a:t>
            </a:r>
            <a:r>
              <a:rPr lang="ru-RU" sz="10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поздравили и наградили волонтеров, которые своей самоотверженной работой, готовностью к заботе о тех, кому она нужна, заслужили слова искренней благодарности и общественное признание своей бескорыстной деятельности. Добровольческий отряд нашего колледжа «ВКонтакте» стал победителем в номинации «Добровольческое объединение года».</a:t>
            </a: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6B950D81-66F5-4C6D-90BA-77698557C3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327" y="6515291"/>
            <a:ext cx="1681067" cy="1107976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A11F9FEA-0574-4226-A846-5298EFA0D2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458" y="8536741"/>
            <a:ext cx="1806936" cy="119093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5914D9F-EAE7-4ED9-B861-4967E52060E7}"/>
              </a:ext>
            </a:extLst>
          </p:cNvPr>
          <p:cNvSpPr txBox="1"/>
          <p:nvPr/>
        </p:nvSpPr>
        <p:spPr>
          <a:xfrm>
            <a:off x="-44587" y="1472356"/>
            <a:ext cx="1733551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endParaRPr lang="ru-RU" sz="10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 fontAlgn="base">
              <a:buFont typeface="Wingdings" pitchFamily="2" charset="2"/>
              <a:buChar char="Ø"/>
            </a:pPr>
            <a:r>
              <a:rPr lang="ru-RU" sz="9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Форум </a:t>
            </a: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добровольцев </a:t>
            </a:r>
            <a:endParaRPr lang="ru-RU" sz="9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r>
              <a:rPr lang="ru-RU" sz="9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«</a:t>
            </a: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 Энергия 2.0</a:t>
            </a:r>
            <a:r>
              <a:rPr lang="ru-RU" sz="9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171450" indent="-171450" fontAlgn="base">
              <a:buFont typeface="Wingdings" pitchFamily="2" charset="2"/>
              <a:buChar char="Ø"/>
            </a:pPr>
            <a:endParaRPr lang="ru-RU" sz="10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fontAlgn="base">
              <a:buFont typeface="Wingdings" pitchFamily="2" charset="2"/>
              <a:buChar char="Ø"/>
            </a:pPr>
            <a:r>
              <a:rPr lang="ru-RU" sz="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#ВРИТМЕМОЛОДЕЖИ</a:t>
            </a:r>
          </a:p>
          <a:p>
            <a:pPr marL="171450" indent="-171450" fontAlgn="base">
              <a:buFont typeface="Wingdings" pitchFamily="2" charset="2"/>
              <a:buChar char="Ø"/>
            </a:pPr>
            <a:endParaRPr lang="ru-RU" sz="10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fontAlgn="base">
              <a:buFont typeface="Wingdings" pitchFamily="2" charset="2"/>
              <a:buChar char="Ø"/>
            </a:pPr>
            <a:r>
              <a:rPr lang="ru-RU" sz="9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Квизе</a:t>
            </a: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знание </a:t>
            </a:r>
            <a:r>
              <a:rPr lang="ru-RU" sz="9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ПДД</a:t>
            </a:r>
          </a:p>
          <a:p>
            <a:pPr marL="171450" indent="-171450" fontAlgn="base">
              <a:buFont typeface="Wingdings" pitchFamily="2" charset="2"/>
              <a:buChar char="Ø"/>
            </a:pPr>
            <a:endParaRPr lang="ru-RU" sz="9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fontAlgn="base">
              <a:buFont typeface="Wingdings" pitchFamily="2" charset="2"/>
              <a:buChar char="Ø"/>
            </a:pP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«Доброволец </a:t>
            </a:r>
            <a:r>
              <a:rPr lang="ru-RU" sz="9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года– </a:t>
            </a:r>
          </a:p>
          <a:p>
            <a:pPr fontAlgn="base"/>
            <a:r>
              <a:rPr lang="ru-RU" sz="9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–2020»</a:t>
            </a:r>
          </a:p>
          <a:p>
            <a:pPr fontAlgn="base"/>
            <a:endParaRPr lang="ru-RU" sz="9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fontAlgn="base">
              <a:buFont typeface="Wingdings" pitchFamily="2" charset="2"/>
              <a:buChar char="Ø"/>
            </a:pPr>
            <a:r>
              <a:rPr lang="ru-RU" sz="9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</a:t>
            </a:r>
            <a:r>
              <a:rPr lang="en-US" sz="9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sz="9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народный день борьбы с </a:t>
            </a:r>
            <a:r>
              <a:rPr lang="ru-RU" sz="9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</a:t>
            </a:r>
            <a:r>
              <a:rPr lang="en-US" sz="9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sz="9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пцией</a:t>
            </a:r>
            <a:endParaRPr lang="ru-RU" sz="9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fontAlgn="base">
              <a:buFont typeface="Wingdings" pitchFamily="2" charset="2"/>
              <a:buChar char="Ø"/>
            </a:pPr>
            <a:endParaRPr lang="ru-RU" sz="9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fontAlgn="base">
              <a:buFont typeface="Wingdings" pitchFamily="2" charset="2"/>
              <a:buChar char="Ø"/>
            </a:pPr>
            <a:r>
              <a:rPr lang="ru-RU" sz="9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Юбилейный 35-й</a:t>
            </a:r>
          </a:p>
          <a:p>
            <a:pPr fontAlgn="base"/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лыжный сезон</a:t>
            </a:r>
          </a:p>
          <a:p>
            <a:pPr marL="171450" indent="-171450" fontAlgn="base">
              <a:buFont typeface="Wingdings" pitchFamily="2" charset="2"/>
              <a:buChar char="Ø"/>
            </a:pPr>
            <a:endParaRPr lang="ru-RU" sz="9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fontAlgn="base">
              <a:buFont typeface="Wingdings" pitchFamily="2" charset="2"/>
              <a:buChar char="Ø"/>
            </a:pPr>
            <a:r>
              <a:rPr lang="ru-RU" sz="9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класс</a:t>
            </a:r>
            <a:endParaRPr lang="ru-RU" sz="9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fontAlgn="base">
              <a:buFont typeface="Wingdings" pitchFamily="2" charset="2"/>
              <a:buChar char="Ø"/>
            </a:pPr>
            <a:endParaRPr lang="ru-RU" sz="9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/>
            <a:endParaRPr lang="ru-RU" sz="9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fontAlgn="base">
              <a:buFont typeface="Wingdings" pitchFamily="2" charset="2"/>
              <a:buChar char="Ø"/>
            </a:pPr>
            <a:r>
              <a:rPr lang="ru-RU" sz="9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Поздравление с наст</a:t>
            </a:r>
            <a:r>
              <a:rPr lang="en-US" sz="9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ru-RU" sz="9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пающим</a:t>
            </a:r>
            <a:r>
              <a:rPr lang="ru-RU" sz="9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Новым Годом!</a:t>
            </a:r>
            <a:endParaRPr lang="ru-RU" sz="9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fontAlgn="base">
              <a:buFont typeface="Wingdings" pitchFamily="2" charset="2"/>
              <a:buChar char="Ø"/>
            </a:pPr>
            <a:endParaRPr lang="ru-RU" sz="9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fontAlgn="base">
              <a:buFont typeface="Wingdings" pitchFamily="2" charset="2"/>
              <a:buChar char="Ø"/>
            </a:pPr>
            <a:endParaRPr lang="ru-RU" sz="10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fontAlgn="base">
              <a:buFont typeface="Wingdings" pitchFamily="2" charset="2"/>
              <a:buChar char="Ø"/>
            </a:pPr>
            <a:endParaRPr lang="ru-RU" sz="1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699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0025" y="353673"/>
            <a:ext cx="4314825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i="1" dirty="0" smtClean="0">
                <a:latin typeface="Times New Roman" pitchFamily="18" charset="0"/>
                <a:cs typeface="Times New Roman" pitchFamily="18" charset="0"/>
              </a:rPr>
              <a:t>Международный день борьбы с коррупцией</a:t>
            </a:r>
          </a:p>
          <a:p>
            <a:pPr algn="ctr"/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Коррупция - это сложное социальное, экономическое и политическое явление, которое, в той или иной степени, затрагивает все страны, вне зависимости от уровня развития. Международный день борьбы с коррупцией отмечается ежегодно 9 декабря. Коррупция - это проблема, которая касается абсолютно всех граждан страны. Мы все мечтаем о том, чтобы жить в государстве, где экономика находится на подъеме, каждый имеет право на выбор, законы исполняются неукоснительно и никто не может воспользоваться привилегированным положением. Этот праздник специально придуман для того, чтобы привлечь к проблеме как можно больше внимания, заставить многих людей задуматься о будущем своей страны. В рамках этого события в 9 декабря в колледже прошла лекция с приглашением  оперуполномоченного экономической безопасности и противодействию коррупции майора полиции Саитовой 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Лейсан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dirty="0" err="1" smtClean="0">
                <a:latin typeface="Times New Roman" pitchFamily="18" charset="0"/>
                <a:cs typeface="Times New Roman" pitchFamily="18" charset="0"/>
              </a:rPr>
              <a:t>Варисовны</a:t>
            </a:r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, которая рассказала студентам о последних достижениях в сфере борьбы с коррупцией.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G:\газеты\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360" y="975924"/>
            <a:ext cx="2221140" cy="1463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238500" y="3275469"/>
            <a:ext cx="3429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000" b="1" i="1" dirty="0">
                <a:latin typeface="Times New Roman" pitchFamily="18" charset="0"/>
                <a:cs typeface="Times New Roman" pitchFamily="18" charset="0"/>
              </a:rPr>
              <a:t>Юбилейный 35-й лыжный сезон</a:t>
            </a:r>
          </a:p>
          <a:p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19 декабря в Бугульме открылся лыжный сезон. Юбилейный, 35-й лыжный сезон начался с церемонии награждения. Начальник отдела по делам молодежи, спорту и туризму Ильдар </a:t>
            </a:r>
            <a:r>
              <a:rPr lang="ru-RU" sz="1000" dirty="0" err="1">
                <a:latin typeface="Times New Roman" pitchFamily="18" charset="0"/>
                <a:cs typeface="Times New Roman" pitchFamily="18" charset="0"/>
              </a:rPr>
              <a:t>Тахиятуллин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поздравил собравшихся на лыжной базе с открытием сезона и вручил золотые знаки отличия всероссийского физкультурно-спортивного комплекса ГТО. Команда юношей и девушек нашего колледжа  заняли 3 место в лыжной эстафете в рамках открытия зимнего сезона</a:t>
            </a:r>
          </a:p>
        </p:txBody>
      </p:sp>
      <p:pic>
        <p:nvPicPr>
          <p:cNvPr id="1027" name="Picture 3" descr="G:\газеты\9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207" y="3168787"/>
            <a:ext cx="2870294" cy="1891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68207" y="5375612"/>
            <a:ext cx="3429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000" b="1" i="1" dirty="0">
                <a:latin typeface="Times New Roman" pitchFamily="18" charset="0"/>
                <a:cs typeface="Times New Roman" pitchFamily="18" charset="0"/>
              </a:rPr>
              <a:t>Мастер класс</a:t>
            </a:r>
          </a:p>
          <a:p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В группе ТТ 405 был проведен Мастер класс по теме: "Приготовление сложных горячих десертов". Студенты продемонстрировали знания и умения по приготовлению десертов.</a:t>
            </a:r>
          </a:p>
        </p:txBody>
      </p:sp>
      <p:pic>
        <p:nvPicPr>
          <p:cNvPr id="1028" name="Picture 4" descr="G:\газеты\9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9024" y="5308937"/>
            <a:ext cx="2971727" cy="195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газеты\111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955" y="7786896"/>
            <a:ext cx="5066392" cy="3582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743075" y="7417564"/>
            <a:ext cx="29908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наст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пающим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2021 годом</a:t>
            </a:r>
            <a:r>
              <a:rPr lang="ru-RU" dirty="0"/>
              <a:t>!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D29D8ADA-E229-4A27-8039-FE6AEE5A21DC}"/>
              </a:ext>
            </a:extLst>
          </p:cNvPr>
          <p:cNvSpPr/>
          <p:nvPr/>
        </p:nvSpPr>
        <p:spPr>
          <a:xfrm>
            <a:off x="2651730" y="11441995"/>
            <a:ext cx="404230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Наш адрес: 423230, РТ, </a:t>
            </a:r>
            <a:r>
              <a:rPr lang="ru-RU" sz="1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г.Бугульма</a:t>
            </a:r>
            <a:r>
              <a:rPr lang="ru-RU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0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ул.Ленина</a:t>
            </a:r>
            <a:r>
              <a:rPr lang="ru-RU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135</a:t>
            </a:r>
            <a:r>
              <a:rPr lang="en-US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ru-RU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телефон 8 (85594) 4-66-93 факс 8 ( 85594) 4-66-93</a:t>
            </a:r>
          </a:p>
          <a:p>
            <a:pPr fontAlgn="t"/>
            <a:r>
              <a:rPr lang="en-US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E-Mail:</a:t>
            </a:r>
            <a:r>
              <a:rPr lang="ru-RU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pu75@yandex.ru </a:t>
            </a:r>
            <a:r>
              <a:rPr lang="en-US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Bak.Agrarnyy@tatar.ru</a:t>
            </a:r>
            <a:r>
              <a:rPr lang="ru-RU" sz="1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Тираж – 50 экз.</a:t>
            </a:r>
            <a:endParaRPr lang="en-US" sz="1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15914D9F-EAE7-4ED9-B861-4967E52060E7}"/>
              </a:ext>
            </a:extLst>
          </p:cNvPr>
          <p:cNvSpPr txBox="1"/>
          <p:nvPr/>
        </p:nvSpPr>
        <p:spPr>
          <a:xfrm>
            <a:off x="163966" y="11531678"/>
            <a:ext cx="34270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Студенческая газета «</a:t>
            </a:r>
            <a:r>
              <a:rPr kumimoji="0" lang="ru-RU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Фордзон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»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Ответственный за выпуск  </a:t>
            </a:r>
            <a:r>
              <a:rPr kumimoji="0" lang="ru-RU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И.А.Петряева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6972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545</Words>
  <Application>Microsoft Office PowerPoint</Application>
  <PresentationFormat>Произвольный</PresentationFormat>
  <Paragraphs>52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Мелёшкин</dc:creator>
  <cp:lastModifiedBy>Artur</cp:lastModifiedBy>
  <cp:revision>5</cp:revision>
  <dcterms:created xsi:type="dcterms:W3CDTF">2021-04-07T07:55:00Z</dcterms:created>
  <dcterms:modified xsi:type="dcterms:W3CDTF">2021-04-12T09:02:23Z</dcterms:modified>
</cp:coreProperties>
</file>